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png>
</file>

<file path=ppt/media/image13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13b239884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213b23988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a2bf8eaf9_3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1a2bf8eaf9_3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a2bf8eaf9_3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1a2bf8eaf9_3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a2bf8eaf9_3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1a2bf8eaf9_3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a2bf8eaf9_3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1a2bf8eaf9_3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a2bf8eaf9_3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</p:txBody>
      </p:sp>
      <p:sp>
        <p:nvSpPr>
          <p:cNvPr id="210" name="Google Shape;210;g1a2bf8eaf9_3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a2bf8eaf9_3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1a2bf8eaf9_3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a2bf8eaf9_3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1a2bf8eaf9_3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a2bf8eaf9_3_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1a2bf8eaf9_3_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a2bf8eaf9_3_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1a2bf8eaf9_3_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a2bf8eaf9_3_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1a2bf8eaf9_3_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a2bf8eaf9_3_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a2bf8eaf9_3_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a2bf8eaf9_3_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1a2bf8eaf9_3_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920e2b121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2920e2b121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920e2b121_0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2920e2b121_0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920e2b121_0_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2920e2b121_0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9dd6e19d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</p:txBody>
      </p:sp>
      <p:sp>
        <p:nvSpPr>
          <p:cNvPr id="122" name="Google Shape;122;g19dd6e19d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- вертикально" showMasterSp="0" type="tx">
  <p:cSld name="TITLE_AND_BODY">
    <p:bg>
      <p:bgPr>
        <a:solidFill>
          <a:srgbClr val="222222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>
            <p:ph idx="2" type="pic"/>
          </p:nvPr>
        </p:nvSpPr>
        <p:spPr>
          <a:xfrm>
            <a:off x="1143000" y="0"/>
            <a:ext cx="2893219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4250531" y="3388816"/>
            <a:ext cx="3536157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4377405" y="1896846"/>
            <a:ext cx="3536157" cy="9510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7575660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нкты">
  <p:cSld name="Пункты">
    <p:bg>
      <p:bgPr>
        <a:solidFill>
          <a:srgbClr val="22222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8" name="Google Shape;58;p11"/>
          <p:cNvSpPr txBox="1"/>
          <p:nvPr>
            <p:ph idx="2" type="body"/>
          </p:nvPr>
        </p:nvSpPr>
        <p:spPr>
          <a:xfrm>
            <a:off x="1357312" y="1446609"/>
            <a:ext cx="6429376" cy="3221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5279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- 3 шт." showMasterSp="0">
  <p:cSld name="Фото - 3 шт.">
    <p:bg>
      <p:bgPr>
        <a:solidFill>
          <a:srgbClr val="22222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/>
          <p:nvPr>
            <p:ph idx="2" type="pic"/>
          </p:nvPr>
        </p:nvSpPr>
        <p:spPr>
          <a:xfrm>
            <a:off x="4572398" y="0"/>
            <a:ext cx="3429001" cy="25650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2" name="Google Shape;62;p12"/>
          <p:cNvSpPr/>
          <p:nvPr>
            <p:ph idx="3" type="pic"/>
          </p:nvPr>
        </p:nvSpPr>
        <p:spPr>
          <a:xfrm>
            <a:off x="4572000" y="2585144"/>
            <a:ext cx="3429001" cy="25650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3" name="Google Shape;63;p12"/>
          <p:cNvSpPr/>
          <p:nvPr>
            <p:ph idx="4" type="pic"/>
          </p:nvPr>
        </p:nvSpPr>
        <p:spPr>
          <a:xfrm>
            <a:off x="1143000" y="0"/>
            <a:ext cx="3411141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">
  <p:cSld name="Цитата">
    <p:bg>
      <p:bgPr>
        <a:solidFill>
          <a:srgbClr val="22222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/>
          <p:nvPr/>
        </p:nvSpPr>
        <p:spPr>
          <a:xfrm>
            <a:off x="1390798" y="1245691"/>
            <a:ext cx="6362304" cy="2757488"/>
          </a:xfrm>
          <a:custGeom>
            <a:rect b="b" l="l" r="r" t="t"/>
            <a:pathLst>
              <a:path extrusionOk="0" h="120000" w="120000">
                <a:moveTo>
                  <a:pt x="1244" y="0"/>
                </a:moveTo>
                <a:cubicBezTo>
                  <a:pt x="555" y="0"/>
                  <a:pt x="0" y="1283"/>
                  <a:pt x="0" y="2866"/>
                </a:cubicBezTo>
                <a:lnTo>
                  <a:pt x="0" y="104388"/>
                </a:lnTo>
                <a:cubicBezTo>
                  <a:pt x="0" y="105966"/>
                  <a:pt x="555" y="107255"/>
                  <a:pt x="1244" y="107255"/>
                </a:cubicBezTo>
                <a:lnTo>
                  <a:pt x="95716" y="107255"/>
                </a:lnTo>
                <a:lnTo>
                  <a:pt x="99166" y="120000"/>
                </a:lnTo>
                <a:lnTo>
                  <a:pt x="102616" y="107255"/>
                </a:lnTo>
                <a:lnTo>
                  <a:pt x="118755" y="107255"/>
                </a:lnTo>
                <a:cubicBezTo>
                  <a:pt x="119444" y="107255"/>
                  <a:pt x="120000" y="105966"/>
                  <a:pt x="120000" y="104388"/>
                </a:cubicBezTo>
                <a:lnTo>
                  <a:pt x="120000" y="2866"/>
                </a:lnTo>
                <a:cubicBezTo>
                  <a:pt x="120000" y="1283"/>
                  <a:pt x="119444" y="0"/>
                  <a:pt x="118755" y="0"/>
                </a:cubicBezTo>
                <a:lnTo>
                  <a:pt x="12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3"/>
          <p:cNvSpPr txBox="1"/>
          <p:nvPr>
            <p:ph idx="1" type="body"/>
          </p:nvPr>
        </p:nvSpPr>
        <p:spPr>
          <a:xfrm>
            <a:off x="1611808" y="1533673"/>
            <a:ext cx="5920384" cy="13337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80"/>
              <a:buFont typeface="Avenir"/>
              <a:buNone/>
              <a:defRPr b="0" i="0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2" type="body"/>
          </p:nvPr>
        </p:nvSpPr>
        <p:spPr>
          <a:xfrm>
            <a:off x="1357312" y="4107656"/>
            <a:ext cx="6429376" cy="4980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30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3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" showMasterSp="0">
  <p:cSld name="Цитата 2">
    <p:bg>
      <p:bgPr>
        <a:solidFill>
          <a:schemeClr val="accen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250531" y="1393031"/>
            <a:ext cx="3536157" cy="190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80"/>
              <a:buFont typeface="Avenir"/>
              <a:buNone/>
              <a:defRPr b="0" i="0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3" name="Google Shape;73;p14"/>
          <p:cNvSpPr/>
          <p:nvPr>
            <p:ph idx="2" type="pic"/>
          </p:nvPr>
        </p:nvSpPr>
        <p:spPr>
          <a:xfrm>
            <a:off x="1143000" y="0"/>
            <a:ext cx="2893219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3" type="body"/>
          </p:nvPr>
        </p:nvSpPr>
        <p:spPr>
          <a:xfrm>
            <a:off x="4250531" y="4086324"/>
            <a:ext cx="3536157" cy="498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680"/>
              <a:buFont typeface="Avenir"/>
              <a:buNone/>
              <a:defRPr b="0" i="0" sz="3000" u="none" cap="none" strike="noStrike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" showMasterSp="0">
  <p:cSld name="Фото">
    <p:bg>
      <p:bgPr>
        <a:solidFill>
          <a:srgbClr val="222222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 showMasterSp="0">
  <p:cSld name="Пустой">
    <p:bg>
      <p:bgPr>
        <a:solidFill>
          <a:srgbClr val="222222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 showMasterSp="0">
  <p:cSld name="Пустой 2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ункты" showMasterSp="0">
  <p:cSld name="Заголовок и пункты">
    <p:bg>
      <p:bgPr>
        <a:solidFill>
          <a:srgbClr val="22222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1357312" y="810369"/>
            <a:ext cx="6429300" cy="3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1357312" y="1446609"/>
            <a:ext cx="6429300" cy="3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5278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5278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8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8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>
            <a:off x="571172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19" name="Google Shape;1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9826" y="4636176"/>
            <a:ext cx="413700" cy="4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/>
          <p:nvPr/>
        </p:nvSpPr>
        <p:spPr>
          <a:xfrm>
            <a:off x="571175" y="-1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одзаголовок" showMasterSp="0" type="title">
  <p:cSld name="TITLE">
    <p:bg>
      <p:bgPr>
        <a:solidFill>
          <a:srgbClr val="22222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oogle Shape;23;p4"/>
          <p:cNvCxnSpPr/>
          <p:nvPr/>
        </p:nvCxnSpPr>
        <p:spPr>
          <a:xfrm flipH="1" rot="10800000">
            <a:off x="1357312" y="3238362"/>
            <a:ext cx="6429376" cy="139"/>
          </a:xfrm>
          <a:prstGeom prst="straightConnector1">
            <a:avLst/>
          </a:prstGeom>
          <a:noFill/>
          <a:ln cap="flat" cmpd="sng" w="12700">
            <a:solidFill>
              <a:srgbClr val="A6AAA9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24" name="Google Shape;24;p4"/>
          <p:cNvSpPr txBox="1"/>
          <p:nvPr>
            <p:ph type="title"/>
          </p:nvPr>
        </p:nvSpPr>
        <p:spPr>
          <a:xfrm>
            <a:off x="1357312" y="3388816"/>
            <a:ext cx="6429376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1357312" y="2250281"/>
            <a:ext cx="6429376" cy="9510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7575660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- горизонтально" showMasterSp="0">
  <p:cSld name="Фото - горизонтально">
    <p:bg>
      <p:bgPr>
        <a:solidFill>
          <a:srgbClr val="22222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cxnSp>
        <p:nvCxnSpPr>
          <p:cNvPr id="29" name="Google Shape;29;p5"/>
          <p:cNvCxnSpPr/>
          <p:nvPr>
            <p:ph idx="1" type="body"/>
          </p:nvPr>
        </p:nvCxnSpPr>
        <p:spPr>
          <a:xfrm flipH="1" rot="10800000">
            <a:off x="1357312" y="3238362"/>
            <a:ext cx="6429376" cy="139"/>
          </a:xfrm>
          <a:prstGeom prst="straightConnector1">
            <a:avLst/>
          </a:prstGeom>
          <a:noFill/>
          <a:ln cap="flat" cmpd="sng" w="12700">
            <a:solidFill>
              <a:srgbClr val="A6AAA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" name="Google Shape;30;p5"/>
          <p:cNvSpPr txBox="1"/>
          <p:nvPr>
            <p:ph type="title"/>
          </p:nvPr>
        </p:nvSpPr>
        <p:spPr>
          <a:xfrm>
            <a:off x="1357312" y="3388816"/>
            <a:ext cx="6429376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3" type="body"/>
          </p:nvPr>
        </p:nvSpPr>
        <p:spPr>
          <a:xfrm>
            <a:off x="1357312" y="2250281"/>
            <a:ext cx="6429376" cy="9510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7575660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одзаголовок" showMasterSp="0">
  <p:cSld name="Заголовок и подзаголовок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6"/>
          <p:cNvCxnSpPr/>
          <p:nvPr/>
        </p:nvCxnSpPr>
        <p:spPr>
          <a:xfrm flipH="1" rot="10800000">
            <a:off x="1357312" y="3238362"/>
            <a:ext cx="6429376" cy="139"/>
          </a:xfrm>
          <a:prstGeom prst="straightConnector1">
            <a:avLst/>
          </a:prstGeom>
          <a:noFill/>
          <a:ln cap="flat" cmpd="sng" w="12700">
            <a:solidFill>
              <a:srgbClr val="A6AAA9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5" name="Google Shape;35;p6"/>
          <p:cNvSpPr txBox="1"/>
          <p:nvPr>
            <p:ph type="title"/>
          </p:nvPr>
        </p:nvSpPr>
        <p:spPr>
          <a:xfrm>
            <a:off x="1357312" y="3388816"/>
            <a:ext cx="6429376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1357312" y="2250281"/>
            <a:ext cx="6429376" cy="9510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7558478" y="221009"/>
            <a:ext cx="212578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- по центру" showMasterSp="0">
  <p:cSld name="Заголовок - по центру">
    <p:bg>
      <p:bgPr>
        <a:solidFill>
          <a:srgbClr val="22222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1357312" y="2129730"/>
            <a:ext cx="6429376" cy="23842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7575660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- вверху">
  <p:cSld name="Заголовок - вверху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idx="1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type="title"/>
          </p:nvPr>
        </p:nvSpPr>
        <p:spPr>
          <a:xfrm>
            <a:off x="1357312" y="810369"/>
            <a:ext cx="6429376" cy="381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ункты, дополн.">
  <p:cSld name="Заголовок и пункты, дополн.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idx="1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1357312" y="810369"/>
            <a:ext cx="6429376" cy="381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1357312" y="1446609"/>
            <a:ext cx="6429376" cy="3221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5279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ункты и фото">
  <p:cSld name="Заголовок, пункты и фото">
    <p:bg>
      <p:bgPr>
        <a:solidFill>
          <a:srgbClr val="22222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2" name="Google Shape;52;p10"/>
          <p:cNvSpPr/>
          <p:nvPr>
            <p:ph idx="2" type="pic"/>
          </p:nvPr>
        </p:nvSpPr>
        <p:spPr>
          <a:xfrm>
            <a:off x="4893468" y="810369"/>
            <a:ext cx="2893220" cy="41121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type="title"/>
          </p:nvPr>
        </p:nvSpPr>
        <p:spPr>
          <a:xfrm>
            <a:off x="1357312" y="810369"/>
            <a:ext cx="3321845" cy="381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0"/>
          <p:cNvSpPr txBox="1"/>
          <p:nvPr>
            <p:ph idx="3" type="body"/>
          </p:nvPr>
        </p:nvSpPr>
        <p:spPr>
          <a:xfrm>
            <a:off x="1357312" y="1446609"/>
            <a:ext cx="3321845" cy="3221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1944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21944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21944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21944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21944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1"/>
          <p:cNvCxnSpPr/>
          <p:nvPr/>
        </p:nvCxnSpPr>
        <p:spPr>
          <a:xfrm flipH="1" rot="10800000">
            <a:off x="1357312" y="523737"/>
            <a:ext cx="6429376" cy="139"/>
          </a:xfrm>
          <a:prstGeom prst="straightConnector1">
            <a:avLst/>
          </a:prstGeom>
          <a:noFill/>
          <a:ln cap="flat" cmpd="sng" w="9525">
            <a:solidFill>
              <a:srgbClr val="A6AAA9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7" name="Google Shape;7;p1"/>
          <p:cNvSpPr txBox="1"/>
          <p:nvPr>
            <p:ph type="title"/>
          </p:nvPr>
        </p:nvSpPr>
        <p:spPr>
          <a:xfrm>
            <a:off x="1357312" y="810369"/>
            <a:ext cx="6429376" cy="381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357312" y="1446609"/>
            <a:ext cx="6429376" cy="3221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5279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Relationship Id="rId4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F4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верстка.png" id="87" name="Google Shape;87;p1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841" y="1262831"/>
            <a:ext cx="2480700" cy="24807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>
            <p:ph type="title"/>
          </p:nvPr>
        </p:nvSpPr>
        <p:spPr>
          <a:xfrm>
            <a:off x="4045252" y="1472761"/>
            <a:ext cx="35361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2CA"/>
              </a:buClr>
              <a:buFont typeface="Arial"/>
              <a:buNone/>
            </a:pPr>
            <a:r>
              <a:rPr lang="en-US" sz="1600">
                <a:solidFill>
                  <a:srgbClr val="BDC2CA"/>
                </a:solidFill>
              </a:rPr>
              <a:t>Профессиональная вёрстка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4063111" y="1785398"/>
            <a:ext cx="32667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venir"/>
              <a:buNone/>
            </a:pPr>
            <a:r>
              <a:rPr b="1" i="0" lang="en-US" sz="20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Урок </a:t>
            </a:r>
            <a:r>
              <a:rPr b="1" lang="en-US" sz="2000">
                <a:solidFill>
                  <a:srgbClr val="4C5D6E"/>
                </a:solidFill>
              </a:rPr>
              <a:t>2</a:t>
            </a:r>
            <a:endParaRPr/>
          </a:p>
        </p:txBody>
      </p:sp>
      <p:sp>
        <p:nvSpPr>
          <p:cNvPr id="90" name="Google Shape;90;p18"/>
          <p:cNvSpPr/>
          <p:nvPr/>
        </p:nvSpPr>
        <p:spPr>
          <a:xfrm>
            <a:off x="4063100" y="2387775"/>
            <a:ext cx="4200900" cy="12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lang="en-US" sz="3600">
                <a:solidFill>
                  <a:srgbClr val="4C5D6E"/>
                </a:solidFill>
              </a:rPr>
              <a:t>Структура и формы HTML5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/>
          <p:nvPr/>
        </p:nvSpPr>
        <p:spPr>
          <a:xfrm>
            <a:off x="1124148" y="576014"/>
            <a:ext cx="34272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&lt;aside&gt;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Контент, который можно убрать со страницы без потери смысла для сайта.</a:t>
            </a:r>
            <a:endParaRPr/>
          </a:p>
        </p:txBody>
      </p:sp>
      <p:sp>
        <p:nvSpPr>
          <p:cNvPr id="150" name="Google Shape;150;p27"/>
          <p:cNvSpPr/>
          <p:nvPr/>
        </p:nvSpPr>
        <p:spPr>
          <a:xfrm>
            <a:off x="4561054" y="584200"/>
            <a:ext cx="3427202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&lt;figure&gt;</a:t>
            </a:r>
            <a:endParaRPr/>
          </a:p>
        </p:txBody>
      </p:sp>
      <p:sp>
        <p:nvSpPr>
          <p:cNvPr id="151" name="Google Shape;151;p27"/>
          <p:cNvSpPr/>
          <p:nvPr/>
        </p:nvSpPr>
        <p:spPr>
          <a:xfrm>
            <a:off x="4681569" y="1839999"/>
            <a:ext cx="3306687" cy="27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Тег-контейнер для иллюстрации или диаграммы, обычно с подписью </a:t>
            </a:r>
            <a:r>
              <a:rPr i="0" lang="en-US" sz="1600" u="none" cap="none" strike="noStrike">
                <a:solidFill>
                  <a:srgbClr val="4C5D6D"/>
                </a:solidFill>
                <a:latin typeface="Arial"/>
                <a:ea typeface="Arial"/>
                <a:cs typeface="Arial"/>
                <a:sym typeface="Arial"/>
              </a:rPr>
              <a:t>&lt;figcaption&gt;</a:t>
            </a:r>
            <a:r>
              <a:rPr b="1" i="0" lang="en-US" sz="1600" u="none" cap="none" strike="noStrike">
                <a:solidFill>
                  <a:srgbClr val="4C5D6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/>
          <p:nvPr/>
        </p:nvSpPr>
        <p:spPr>
          <a:xfrm>
            <a:off x="1124148" y="576014"/>
            <a:ext cx="34272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&lt;details&gt;</a:t>
            </a:r>
            <a:endParaRPr/>
          </a:p>
        </p:txBody>
      </p:sp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Виджет, который пользователь может открыть или закрыть.</a:t>
            </a:r>
            <a:endParaRPr/>
          </a:p>
        </p:txBody>
      </p:sp>
      <p:sp>
        <p:nvSpPr>
          <p:cNvPr id="158" name="Google Shape;158;p28"/>
          <p:cNvSpPr/>
          <p:nvPr/>
        </p:nvSpPr>
        <p:spPr>
          <a:xfrm>
            <a:off x="4561054" y="584200"/>
            <a:ext cx="3427202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&lt;summary&gt;</a:t>
            </a:r>
            <a:endParaRPr/>
          </a:p>
        </p:txBody>
      </p:sp>
      <p:sp>
        <p:nvSpPr>
          <p:cNvPr id="159" name="Google Shape;159;p28"/>
          <p:cNvSpPr/>
          <p:nvPr/>
        </p:nvSpPr>
        <p:spPr>
          <a:xfrm>
            <a:off x="4681569" y="1839999"/>
            <a:ext cx="3306687" cy="27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В этот тег заключается текст, который необходимо скрыть.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4815788" y="1336312"/>
            <a:ext cx="3179400" cy="26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A5A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3C4A5A"/>
                </a:solidFill>
                <a:latin typeface="Arial"/>
                <a:ea typeface="Arial"/>
                <a:cs typeface="Arial"/>
                <a:sym typeface="Arial"/>
              </a:rPr>
              <a:t>Устройство сайта</a:t>
            </a:r>
            <a:endParaRPr/>
          </a:p>
        </p:txBody>
      </p:sp>
      <p:pic>
        <p:nvPicPr>
          <p:cNvPr descr="Background111.png" id="165" name="Google Shape;16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6281" y="1426352"/>
            <a:ext cx="3435722" cy="2290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7672" y="1237128"/>
            <a:ext cx="4149600" cy="276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/>
          <p:nvPr/>
        </p:nvSpPr>
        <p:spPr>
          <a:xfrm>
            <a:off x="1142399" y="571450"/>
            <a:ext cx="68544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F3F7F5"/>
                </a:solidFill>
                <a:latin typeface="Arial"/>
                <a:ea typeface="Arial"/>
                <a:cs typeface="Arial"/>
                <a:sym typeface="Arial"/>
              </a:rPr>
              <a:t>Семантические элементы</a:t>
            </a:r>
            <a:endParaRPr sz="3200">
              <a:solidFill>
                <a:srgbClr val="F3F7F5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F3F7F5"/>
                </a:solidFill>
                <a:latin typeface="Arial"/>
                <a:ea typeface="Arial"/>
                <a:cs typeface="Arial"/>
                <a:sym typeface="Arial"/>
              </a:rPr>
              <a:t>для работы с текстом</a:t>
            </a:r>
            <a:endParaRPr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/>
          <p:nvPr/>
        </p:nvSpPr>
        <p:spPr>
          <a:xfrm>
            <a:off x="1124148" y="576014"/>
            <a:ext cx="34272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&lt;time&gt;</a:t>
            </a:r>
            <a:endParaRPr/>
          </a:p>
        </p:txBody>
      </p:sp>
      <p:sp>
        <p:nvSpPr>
          <p:cNvPr id="177" name="Google Shape;177;p31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Определяет 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д</a:t>
            </a: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ату, время, например для выделения даты создания статьи или контента, регистрации на сайте.</a:t>
            </a:r>
            <a:endParaRPr/>
          </a:p>
        </p:txBody>
      </p:sp>
      <p:sp>
        <p:nvSpPr>
          <p:cNvPr id="178" name="Google Shape;178;p31"/>
          <p:cNvSpPr/>
          <p:nvPr/>
        </p:nvSpPr>
        <p:spPr>
          <a:xfrm>
            <a:off x="4561054" y="584200"/>
            <a:ext cx="3427202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&lt;wbr&gt; </a:t>
            </a:r>
            <a:endParaRPr/>
          </a:p>
        </p:txBody>
      </p:sp>
      <p:sp>
        <p:nvSpPr>
          <p:cNvPr id="179" name="Google Shape;179;p31"/>
          <p:cNvSpPr/>
          <p:nvPr/>
        </p:nvSpPr>
        <p:spPr>
          <a:xfrm>
            <a:off x="4681569" y="1839999"/>
            <a:ext cx="3306687" cy="27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Место разрыва длинной строки.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/>
          <p:nvPr/>
        </p:nvSpPr>
        <p:spPr>
          <a:xfrm>
            <a:off x="1136281" y="576014"/>
            <a:ext cx="68544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2848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Некоторые причины использования новых элементов</a:t>
            </a:r>
            <a:r>
              <a:rPr lang="en-US" sz="2848">
                <a:solidFill>
                  <a:srgbClr val="4C5D6E"/>
                </a:solidFill>
              </a:rPr>
              <a:t>:</a:t>
            </a:r>
            <a:endParaRPr/>
          </a:p>
        </p:txBody>
      </p:sp>
      <p:sp>
        <p:nvSpPr>
          <p:cNvPr id="185" name="Google Shape;185;p32"/>
          <p:cNvSpPr txBox="1"/>
          <p:nvPr>
            <p:ph idx="1" type="body"/>
          </p:nvPr>
        </p:nvSpPr>
        <p:spPr>
          <a:xfrm>
            <a:off x="1133854" y="2036691"/>
            <a:ext cx="6859200" cy="13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-2794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venir"/>
              <a:buChar char="•"/>
            </a:pPr>
            <a:r>
              <a:rPr b="0" i="0" lang="en-US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Более удобное редактирование и сопровождение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794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venir"/>
              <a:buChar char="•"/>
            </a:pPr>
            <a:r>
              <a:rPr b="0" i="0" lang="en-US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Оптимизация поисковых движков.</a:t>
            </a:r>
            <a:endParaRPr/>
          </a:p>
          <a:p>
            <a:pPr indent="-2794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venir"/>
              <a:buChar char="•"/>
            </a:pPr>
            <a:r>
              <a:rPr b="0" i="0" lang="en-US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Поддержка будущих возможностей.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/>
          <p:nvPr/>
        </p:nvSpPr>
        <p:spPr>
          <a:xfrm>
            <a:off x="1122049" y="571450"/>
            <a:ext cx="68544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3F7F5"/>
                </a:solidFill>
              </a:rPr>
              <a:t>Усовершенствование традиционных форм </a:t>
            </a:r>
            <a:endParaRPr sz="3200"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/>
          <p:nvPr/>
        </p:nvSpPr>
        <p:spPr>
          <a:xfrm>
            <a:off x="1142400" y="641600"/>
            <a:ext cx="6854400" cy="10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Модернизация стандартной</a:t>
            </a:r>
            <a:endParaRPr sz="3200">
              <a:solidFill>
                <a:srgbClr val="4C5D6E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70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HTML-формы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196" name="Google Shape;196;p34"/>
          <p:cNvSpPr/>
          <p:nvPr/>
        </p:nvSpPr>
        <p:spPr>
          <a:xfrm>
            <a:off x="4763775" y="1967625"/>
            <a:ext cx="3232800" cy="237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Char char="●"/>
            </a:pPr>
            <a:r>
              <a:rPr lang="en-US" sz="1600">
                <a:solidFill>
                  <a:srgbClr val="2C2D30"/>
                </a:solidFill>
              </a:rPr>
              <a:t>Добавление подсказок.</a:t>
            </a:r>
            <a:endParaRPr sz="16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Char char="●"/>
            </a:pPr>
            <a:r>
              <a:rPr lang="en-US" sz="1600">
                <a:solidFill>
                  <a:srgbClr val="2C2D30"/>
                </a:solidFill>
              </a:rPr>
              <a:t>Фокусировка на элементе.</a:t>
            </a:r>
            <a:endParaRPr sz="16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Char char="●"/>
            </a:pPr>
            <a:r>
              <a:rPr lang="en-US" sz="1600">
                <a:solidFill>
                  <a:srgbClr val="2C2D30"/>
                </a:solidFill>
              </a:rPr>
              <a:t>Проверка ошибок.</a:t>
            </a:r>
            <a:endParaRPr sz="16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Char char="●"/>
            </a:pPr>
            <a:r>
              <a:rPr lang="en-US" sz="1600">
                <a:solidFill>
                  <a:srgbClr val="2C2D30"/>
                </a:solidFill>
              </a:rPr>
              <a:t>Проверка с помощью регулярных выражений.</a:t>
            </a:r>
            <a:endParaRPr sz="1600">
              <a:solidFill>
                <a:srgbClr val="2C2D30"/>
              </a:solidFill>
            </a:endParaRPr>
          </a:p>
        </p:txBody>
      </p:sp>
      <p:pic>
        <p:nvPicPr>
          <p:cNvPr descr="Снимок экрана 2016-12-12 в 7.28.56.png" id="197" name="Google Shape;19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050" y="1967625"/>
            <a:ext cx="2695424" cy="237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/>
          <p:nvPr/>
        </p:nvSpPr>
        <p:spPr>
          <a:xfrm>
            <a:off x="1122049" y="571450"/>
            <a:ext cx="68544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3F7F5"/>
                </a:solidFill>
              </a:rPr>
              <a:t>Новые типы элементов. Позиционирование</a:t>
            </a:r>
            <a:endParaRPr sz="3200"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>
            <p:ph idx="1" type="body"/>
          </p:nvPr>
        </p:nvSpPr>
        <p:spPr>
          <a:xfrm>
            <a:off x="1142375" y="2036700"/>
            <a:ext cx="685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В HTML5 в элемент &lt;input&gt; было добавлено несколько новых типов, и если какой-либо браузер не поддерживает их, он будет обрабатывать их как обычные текстовые поля.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/>
          <p:nvPr/>
        </p:nvSpPr>
        <p:spPr>
          <a:xfrm>
            <a:off x="1142399" y="571450"/>
            <a:ext cx="6854402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План урока</a:t>
            </a:r>
            <a:endParaRPr/>
          </a:p>
        </p:txBody>
      </p:sp>
      <p:sp>
        <p:nvSpPr>
          <p:cNvPr id="96" name="Google Shape;96;p19"/>
          <p:cNvSpPr/>
          <p:nvPr/>
        </p:nvSpPr>
        <p:spPr>
          <a:xfrm>
            <a:off x="1142374" y="2041888"/>
            <a:ext cx="6854402" cy="220262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Знакомство с курсом</a:t>
            </a:r>
            <a:r>
              <a:rPr lang="en-US" sz="2000">
                <a:solidFill>
                  <a:srgbClr val="2C2D30"/>
                </a:solidFill>
              </a:rPr>
              <a:t>.</a:t>
            </a:r>
            <a:endParaRPr/>
          </a:p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Обзор HTML5.</a:t>
            </a:r>
            <a:endParaRPr/>
          </a:p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Новые семантические элементы HTML5.</a:t>
            </a:r>
            <a:endParaRPr/>
          </a:p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Новый способ структурирования страниц.</a:t>
            </a:r>
            <a:endParaRPr/>
          </a:p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Семантика текстового уровня.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image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13" name="Google Shape;213;p37"/>
          <p:cNvSpPr txBox="1"/>
          <p:nvPr>
            <p:ph idx="1" type="body"/>
          </p:nvPr>
        </p:nvSpPr>
        <p:spPr>
          <a:xfrm>
            <a:off x="1129000" y="1852425"/>
            <a:ext cx="32394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Создает кнопку, позволяя вместо текста на кнопке вставить изображение.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7"/>
          <p:cNvSpPr/>
          <p:nvPr/>
        </p:nvSpPr>
        <p:spPr>
          <a:xfrm>
            <a:off x="4636005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email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15" name="Google Shape;215;p37"/>
          <p:cNvSpPr/>
          <p:nvPr/>
        </p:nvSpPr>
        <p:spPr>
          <a:xfrm>
            <a:off x="4626299" y="1839999"/>
            <a:ext cx="34368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Используется для полей, предназначенных для ввода адресов электронной почты.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URL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21" name="Google Shape;221;p38"/>
          <p:cNvSpPr txBox="1"/>
          <p:nvPr>
            <p:ph idx="1" type="body"/>
          </p:nvPr>
        </p:nvSpPr>
        <p:spPr>
          <a:xfrm>
            <a:off x="1129000" y="1852425"/>
            <a:ext cx="34965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Применяется для полей ввода URL-адресов.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8"/>
          <p:cNvSpPr/>
          <p:nvPr/>
        </p:nvSpPr>
        <p:spPr>
          <a:xfrm>
            <a:off x="4766990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tel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23" name="Google Shape;223;p38"/>
          <p:cNvSpPr/>
          <p:nvPr/>
        </p:nvSpPr>
        <p:spPr>
          <a:xfrm>
            <a:off x="4864836" y="1840000"/>
            <a:ext cx="34272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Open Sans"/>
              <a:buNone/>
            </a:pPr>
            <a:r>
              <a:rPr lang="en-US" sz="1600">
                <a:solidFill>
                  <a:srgbClr val="2C2D30"/>
                </a:solidFill>
              </a:rPr>
              <a:t>П</a:t>
            </a:r>
            <a:r>
              <a:rPr lang="en-US" sz="1600">
                <a:solidFill>
                  <a:srgbClr val="2C2D30"/>
                </a:solidFill>
              </a:rPr>
              <a:t>рименяется с целью обозначения полей для ввода телефонных номеров, которые могут быть представлены в разных форматах.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9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initial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29" name="Google Shape;229;p39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Устанавливает значение свойства в значение по умолчанию.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t/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9"/>
          <p:cNvSpPr/>
          <p:nvPr/>
        </p:nvSpPr>
        <p:spPr>
          <a:xfrm>
            <a:off x="4561054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inherit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31" name="Google Shape;231;p39"/>
          <p:cNvSpPr/>
          <p:nvPr/>
        </p:nvSpPr>
        <p:spPr>
          <a:xfrm>
            <a:off x="4681569" y="1839999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Наследует значение свойства от родительского элемента.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number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37" name="Google Shape;237;p40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При вводе данных в поле типа number браузер автоматически игнорирует все символы, кроме цифр. Можно использовать атрибуты min, max и step.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0"/>
          <p:cNvSpPr/>
          <p:nvPr/>
        </p:nvSpPr>
        <p:spPr>
          <a:xfrm>
            <a:off x="4561054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range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39" name="Google Shape;239;p40"/>
          <p:cNvSpPr/>
          <p:nvPr/>
        </p:nvSpPr>
        <p:spPr>
          <a:xfrm>
            <a:off x="4681569" y="1839999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Устанавливает диапазон значений. Интеллектуальные браузеры отображают ползунок.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date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45" name="Google Shape;245;p41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Дата по шаблону ГГГГ-ММ-ДД.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1"/>
          <p:cNvSpPr/>
          <p:nvPr/>
        </p:nvSpPr>
        <p:spPr>
          <a:xfrm>
            <a:off x="4561054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datetime-local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47" name="Google Shape;247;p41"/>
          <p:cNvSpPr/>
          <p:nvPr/>
        </p:nvSpPr>
        <p:spPr>
          <a:xfrm>
            <a:off x="4681569" y="1839999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Дата и время, разделенные прописной английской буквой Т (по шаблону ГГГГ-ММ-ДДTчч:мм:сс).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datetime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53" name="Google Shape;253;p42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Дата и время, как и для типа datetimelocal, но со смещением временного пояса. 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2"/>
          <p:cNvSpPr/>
          <p:nvPr/>
        </p:nvSpPr>
        <p:spPr>
          <a:xfrm>
            <a:off x="4561054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month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55" name="Google Shape;255;p42"/>
          <p:cNvSpPr/>
          <p:nvPr/>
        </p:nvSpPr>
        <p:spPr>
          <a:xfrm>
            <a:off x="4681569" y="1839999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Год и номер месяца по шаблону ГГГГ-ММ.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week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61" name="Google Shape;261;p43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Год и номер недели по шаблону ГГГГ-Wнн. 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43"/>
          <p:cNvSpPr/>
          <p:nvPr/>
        </p:nvSpPr>
        <p:spPr>
          <a:xfrm>
            <a:off x="4561054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datalist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63" name="Google Shape;263;p43"/>
          <p:cNvSpPr/>
          <p:nvPr/>
        </p:nvSpPr>
        <p:spPr>
          <a:xfrm>
            <a:off x="4681569" y="1839999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Элемент предоставляет способ присоединить выпадающий список возможных вариантов ввода к обыкновенному текстовому полю. 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4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color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69" name="Google Shape;269;p44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Применяется для полей, предназначенных для ввода цвета. 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C5D6E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5"/>
          <p:cNvSpPr/>
          <p:nvPr/>
        </p:nvSpPr>
        <p:spPr>
          <a:xfrm>
            <a:off x="1142399" y="571450"/>
            <a:ext cx="68544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F3F7F5"/>
                </a:solidFill>
              </a:rPr>
              <a:t>Практическое </a:t>
            </a:r>
            <a:r>
              <a:rPr lang="en-US" sz="3200">
                <a:solidFill>
                  <a:srgbClr val="F3F7F5"/>
                </a:solidFill>
              </a:rPr>
              <a:t>задание</a:t>
            </a:r>
            <a:endParaRPr sz="3200"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/>
          <p:nvPr/>
        </p:nvSpPr>
        <p:spPr>
          <a:xfrm>
            <a:off x="1136281" y="576014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Практическое </a:t>
            </a:r>
            <a:r>
              <a:rPr lang="en-US" sz="3200">
                <a:solidFill>
                  <a:srgbClr val="4C5D6E"/>
                </a:solidFill>
              </a:rPr>
              <a:t>задание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80" name="Google Shape;280;p46"/>
          <p:cNvSpPr txBox="1"/>
          <p:nvPr>
            <p:ph idx="1" type="body"/>
          </p:nvPr>
        </p:nvSpPr>
        <p:spPr>
          <a:xfrm>
            <a:off x="1142375" y="2036700"/>
            <a:ext cx="6859200" cy="20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-335278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80"/>
              <a:buFont typeface="Arial"/>
              <a:buAutoNum type="arabicPeriod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Приступить к верстке второй страницы интернет-магазина.  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78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80"/>
              <a:buFont typeface="Arial"/>
              <a:buAutoNum type="arabicPeriod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Добавить необходимые теги HTML5, которые изучили на уроке. 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1122049" y="571450"/>
            <a:ext cx="68544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F3F7F5"/>
                </a:solidFill>
                <a:latin typeface="Arial"/>
                <a:ea typeface="Arial"/>
                <a:cs typeface="Arial"/>
                <a:sym typeface="Arial"/>
              </a:rPr>
              <a:t> Обзор HTML5</a:t>
            </a:r>
            <a:endParaRPr>
              <a:solidFill>
                <a:srgbClr val="F3F7F5"/>
              </a:solidFill>
            </a:endParaRPr>
          </a:p>
        </p:txBody>
      </p:sp>
      <p:pic>
        <p:nvPicPr>
          <p:cNvPr descr="html5-color.png"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4052" y="2062048"/>
            <a:ext cx="925125" cy="92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7"/>
          <p:cNvSpPr/>
          <p:nvPr/>
        </p:nvSpPr>
        <p:spPr>
          <a:xfrm>
            <a:off x="1136281" y="576014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Практическое </a:t>
            </a:r>
            <a:r>
              <a:rPr lang="en-US" sz="3200">
                <a:solidFill>
                  <a:srgbClr val="4C5D6E"/>
                </a:solidFill>
              </a:rPr>
              <a:t>задание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86" name="Google Shape;286;p47"/>
          <p:cNvSpPr txBox="1"/>
          <p:nvPr>
            <p:ph idx="1" type="body"/>
          </p:nvPr>
        </p:nvSpPr>
        <p:spPr>
          <a:xfrm>
            <a:off x="1142375" y="2036700"/>
            <a:ext cx="6859200" cy="20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-335278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80"/>
              <a:buFont typeface="Arial"/>
              <a:buAutoNum type="arabicPeriod" startAt="3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Добавить необходимую проверку для полей ввода, используя полученные знания.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78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80"/>
              <a:buFont typeface="Arial"/>
              <a:buAutoNum type="arabicPeriod" startAt="3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* Так как у всех учеников разное количество 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времени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, можно браться за следующие страницы интернет-магазина.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8"/>
          <p:cNvSpPr txBox="1"/>
          <p:nvPr>
            <p:ph type="title"/>
          </p:nvPr>
        </p:nvSpPr>
        <p:spPr>
          <a:xfrm>
            <a:off x="1142399" y="571500"/>
            <a:ext cx="68568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F3F7F5"/>
                </a:solidFill>
                <a:latin typeface="Arial"/>
                <a:ea typeface="Arial"/>
                <a:cs typeface="Arial"/>
                <a:sym typeface="Arial"/>
              </a:rPr>
              <a:t>Вопросы участников ...</a:t>
            </a:r>
            <a:endParaRPr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/>
          <p:nvPr/>
        </p:nvSpPr>
        <p:spPr>
          <a:xfrm>
            <a:off x="1136281" y="576014"/>
            <a:ext cx="68544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Структура HTML5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1142373" y="2036691"/>
            <a:ext cx="6859200" cy="13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Документ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 созданный при использовании HTML5, должен придерживаться определенной разметки. 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Вначале </a:t>
            </a: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указ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ывается</a:t>
            </a: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 тип документа с помощью специального кода описания типа документа, после чего дается название документа, а потом идет его содержимое.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/>
          <p:nvPr/>
        </p:nvSpPr>
        <p:spPr>
          <a:xfrm>
            <a:off x="1136281" y="576014"/>
            <a:ext cx="68544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Минимальная структура HTML5</a:t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 rotWithShape="1">
          <a:blip r:embed="rId3">
            <a:alphaModFix/>
          </a:blip>
          <a:srcRect b="0" l="789" r="788" t="0"/>
          <a:stretch/>
        </p:blipFill>
        <p:spPr>
          <a:xfrm>
            <a:off x="1142372" y="1974870"/>
            <a:ext cx="6871439" cy="1264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/>
          <p:nvPr/>
        </p:nvSpPr>
        <p:spPr>
          <a:xfrm>
            <a:off x="1142399" y="571450"/>
            <a:ext cx="6854402" cy="40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F3F7F5"/>
                </a:solidFill>
              </a:rPr>
              <a:t> Новые семантические элементы HTML5</a:t>
            </a:r>
            <a:endParaRPr sz="3200"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&lt;header&gt;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1129000" y="1852425"/>
            <a:ext cx="3069900" cy="23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Шапка сайта или раздела, в которой может располагаться один или несколько  заголовков, группа навигационных цепочек, информация об авторе.</a:t>
            </a:r>
            <a:endParaRPr/>
          </a:p>
        </p:txBody>
      </p:sp>
      <p:sp>
        <p:nvSpPr>
          <p:cNvPr id="126" name="Google Shape;126;p24"/>
          <p:cNvSpPr/>
          <p:nvPr/>
        </p:nvSpPr>
        <p:spPr>
          <a:xfrm>
            <a:off x="4561054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&lt;nav&gt;</a:t>
            </a:r>
            <a:endParaRPr/>
          </a:p>
        </p:txBody>
      </p:sp>
      <p:sp>
        <p:nvSpPr>
          <p:cNvPr id="127" name="Google Shape;127;p24"/>
          <p:cNvSpPr/>
          <p:nvPr/>
        </p:nvSpPr>
        <p:spPr>
          <a:xfrm>
            <a:off x="4551350" y="1840000"/>
            <a:ext cx="3436800" cy="22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Группа навигационных цепочек </a:t>
            </a:r>
            <a:endParaRPr b="0" i="0" sz="1600" u="none" cap="none" strike="noStrike"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(меню сайта)</a:t>
            </a:r>
            <a:r>
              <a:rPr lang="en-US" sz="1600">
                <a:solidFill>
                  <a:srgbClr val="2C2D30"/>
                </a:solidFill>
              </a:rPr>
              <a:t>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/>
          <p:nvPr/>
        </p:nvSpPr>
        <p:spPr>
          <a:xfrm>
            <a:off x="1124148" y="576014"/>
            <a:ext cx="34272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&lt;main&gt;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1129000" y="1852426"/>
            <a:ext cx="33294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Основное уникальное для каждой страницы содержимое сайта.</a:t>
            </a:r>
            <a:endParaRPr/>
          </a:p>
        </p:txBody>
      </p:sp>
      <p:sp>
        <p:nvSpPr>
          <p:cNvPr id="134" name="Google Shape;134;p25"/>
          <p:cNvSpPr/>
          <p:nvPr/>
        </p:nvSpPr>
        <p:spPr>
          <a:xfrm>
            <a:off x="4561054" y="584200"/>
            <a:ext cx="3427202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&lt;footer&gt;</a:t>
            </a:r>
            <a:endParaRPr/>
          </a:p>
        </p:txBody>
      </p:sp>
      <p:sp>
        <p:nvSpPr>
          <p:cNvPr id="135" name="Google Shape;135;p25"/>
          <p:cNvSpPr/>
          <p:nvPr/>
        </p:nvSpPr>
        <p:spPr>
          <a:xfrm>
            <a:off x="4658900" y="1840000"/>
            <a:ext cx="3329400" cy="24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lang="en-US" sz="1600">
                <a:solidFill>
                  <a:srgbClr val="2C2D30"/>
                </a:solidFill>
              </a:rPr>
              <a:t>Подвал сайта или раздела, может содержаться информация об авторе, навигационная цепочка или контактная информация.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Open Sans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/>
          <p:nvPr/>
        </p:nvSpPr>
        <p:spPr>
          <a:xfrm>
            <a:off x="1124148" y="576014"/>
            <a:ext cx="34272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&lt;section&gt;</a:t>
            </a:r>
            <a:endParaRPr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Логическая область страницы, применяется для новостей, блоков информации. Раздел чаще всего содержит заголовок. </a:t>
            </a:r>
            <a:endParaRPr/>
          </a:p>
        </p:txBody>
      </p:sp>
      <p:sp>
        <p:nvSpPr>
          <p:cNvPr id="142" name="Google Shape;142;p26"/>
          <p:cNvSpPr/>
          <p:nvPr/>
        </p:nvSpPr>
        <p:spPr>
          <a:xfrm>
            <a:off x="4561054" y="584200"/>
            <a:ext cx="3427202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&lt;article&gt;</a:t>
            </a:r>
            <a:endParaRPr/>
          </a:p>
        </p:txBody>
      </p:sp>
      <p:sp>
        <p:nvSpPr>
          <p:cNvPr id="143" name="Google Shape;143;p26"/>
          <p:cNvSpPr/>
          <p:nvPr/>
        </p:nvSpPr>
        <p:spPr>
          <a:xfrm>
            <a:off x="4681569" y="1839999"/>
            <a:ext cx="3306687" cy="27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Раздел контента, который образует независимую часть документа или сайта</a:t>
            </a:r>
            <a:r>
              <a:rPr lang="en-US" sz="1600">
                <a:solidFill>
                  <a:srgbClr val="2C2D30"/>
                </a:solidFill>
              </a:rPr>
              <a:t>: </a:t>
            </a:r>
            <a:r>
              <a:rPr b="0" i="0" lang="en-US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статья в журнале, запись в блоге, комментарий.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